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4"/>
    <p:sldMasterId id="2147483893" r:id="rId5"/>
    <p:sldMasterId id="2147483901" r:id="rId6"/>
  </p:sldMasterIdLst>
  <p:notesMasterIdLst>
    <p:notesMasterId r:id="rId22"/>
  </p:notesMasterIdLst>
  <p:sldIdLst>
    <p:sldId id="274" r:id="rId7"/>
    <p:sldId id="275" r:id="rId8"/>
    <p:sldId id="257" r:id="rId9"/>
    <p:sldId id="272" r:id="rId10"/>
    <p:sldId id="277" r:id="rId11"/>
    <p:sldId id="261" r:id="rId12"/>
    <p:sldId id="278" r:id="rId13"/>
    <p:sldId id="276" r:id="rId14"/>
    <p:sldId id="263" r:id="rId15"/>
    <p:sldId id="279" r:id="rId16"/>
    <p:sldId id="265" r:id="rId17"/>
    <p:sldId id="266" r:id="rId18"/>
    <p:sldId id="267" r:id="rId19"/>
    <p:sldId id="268" r:id="rId20"/>
    <p:sldId id="269" r:id="rId21"/>
  </p:sldIdLst>
  <p:sldSz cx="12192000" cy="6858000"/>
  <p:notesSz cx="6858000" cy="13144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53" d="100"/>
          <a:sy n="53" d="100"/>
        </p:scale>
        <p:origin x="638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A0CC9-F686-4581-8B8F-8BB7C3B8323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80B08-85EC-4C09-A301-2E32962CF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8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 to the</a:t>
            </a:r>
            <a:r>
              <a:rPr lang="en-US" baseline="0"/>
              <a:t> Columbus City Schools Introduction to the Virtual Enrollment Process.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41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rial"/>
                <a:ea typeface="Calibri" panose="020F0502020204030204" pitchFamily="34" charset="0"/>
                <a:cs typeface="Arial"/>
              </a:rPr>
              <a:t>You will receive an email </a:t>
            </a:r>
            <a:r>
              <a:rPr lang="en-US" sz="1200" dirty="0" smtClean="0">
                <a:effectLst/>
                <a:latin typeface="Arial"/>
                <a:ea typeface="Calibri" panose="020F0502020204030204" pitchFamily="34" charset="0"/>
                <a:cs typeface="Arial"/>
              </a:rPr>
              <a:t>before </a:t>
            </a:r>
            <a:r>
              <a:rPr lang="en-US" sz="1200" dirty="0">
                <a:effectLst/>
                <a:latin typeface="Arial"/>
                <a:ea typeface="Calibri" panose="020F0502020204030204" pitchFamily="34" charset="0"/>
                <a:cs typeface="Arial"/>
              </a:rPr>
              <a:t>your appointment with a link</a:t>
            </a:r>
            <a:r>
              <a:rPr lang="en-US" sz="1200" baseline="0" dirty="0">
                <a:effectLst/>
                <a:latin typeface="Arial"/>
                <a:ea typeface="Calibri" panose="020F0502020204030204" pitchFamily="34" charset="0"/>
                <a:cs typeface="Arial"/>
              </a:rPr>
              <a:t> to join the meeting virtually.</a:t>
            </a:r>
            <a:r>
              <a:rPr lang="en-US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en-US" sz="1200" baseline="0" dirty="0">
                <a:effectLst/>
                <a:latin typeface="Arial"/>
                <a:ea typeface="Calibri" panose="020F0502020204030204" pitchFamily="34" charset="0"/>
                <a:cs typeface="Arial"/>
              </a:rPr>
              <a:t> The email may also request additional documentation</a:t>
            </a:r>
            <a:r>
              <a:rPr lang="en-US" dirty="0">
                <a:latin typeface="Arial"/>
                <a:ea typeface="Calibri" panose="020F0502020204030204" pitchFamily="34" charset="0"/>
                <a:cs typeface="Arial"/>
              </a:rPr>
              <a:t> be sent prior to your meeting.</a:t>
            </a:r>
            <a:endParaRPr lang="en-US" dirty="0">
              <a:latin typeface="Arial"/>
              <a:cs typeface="Arial"/>
            </a:endParaRPr>
          </a:p>
          <a:p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time</a:t>
            </a:r>
            <a:r>
              <a:rPr lang="en-US" sz="1200" baseline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your scheduled enrollment appointment, log in to your virtual meeting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55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will ask you to </a:t>
            </a:r>
            <a:r>
              <a:rPr lang="en-US"/>
              <a:t>join with video 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27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it will ask you to join with audio.   </a:t>
            </a:r>
            <a:endParaRPr lang="en-US" b="0" i="0">
              <a:effectLst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79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be placed in a virtual waiting room if you join early or while the Enrollment Specialist finishes with their previous customer.  The Enrollment Specialist will then admit you to the appointment.  </a:t>
            </a:r>
            <a:endParaRPr lang="en-US" b="0" i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96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virtual enrollment meeting, the enrollment specialist will: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the submitted Online Registration with parent/guardian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Verify the required enrollment documents 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Thoroughly discuss Columbus City Schools enrollment processes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Enroll the student(s) into a Columbus City School.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any additional questions the parent/guardian may have.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ctr"/>
            <a:r>
              <a:rPr lang="en-US" sz="12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WHAT IS A VIRTUAL ENROLLMENT APPOINTMENT?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The Columbus City Schools virtual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enrollment appointment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allows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Columbus City Schools staff and families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, 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regardless of their location, to use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technology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to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connect 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online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,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1200" dirty="0">
                <a:solidFill>
                  <a:srgbClr val="222222"/>
                </a:solidFill>
                <a:latin typeface="Arial"/>
                <a:cs typeface="Arial"/>
              </a:rPr>
              <a:t>with </a:t>
            </a:r>
            <a:r>
              <a:rPr lang="en-US" dirty="0"/>
              <a:t>video and audio, </a:t>
            </a:r>
            <a:r>
              <a:rPr lang="en-US" dirty="0">
                <a:solidFill>
                  <a:srgbClr val="000000"/>
                </a:solidFill>
                <a:latin typeface="+mn-lt"/>
                <a:cs typeface="Calibri"/>
              </a:rPr>
              <a:t>i</a:t>
            </a:r>
            <a:r>
              <a:rPr lang="en-US" sz="1200" dirty="0">
                <a:solidFill>
                  <a:srgbClr val="222222"/>
                </a:solidFill>
                <a:latin typeface="Arial"/>
                <a:cs typeface="Arial"/>
              </a:rPr>
              <a:t>n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real-time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. 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This </a:t>
            </a:r>
            <a:r>
              <a:rPr lang="en-US" sz="1200" dirty="0" smtClean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removes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the need for families to physically attend an enrollment meeting at the Central Enrollment Center.  Virtual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meetings are </a:t>
            </a:r>
            <a:r>
              <a:rPr lang="en-US" sz="1200" dirty="0" smtClean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held 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professionally and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confidentially, just as they would be if families physically came to the Enrollment Center.</a:t>
            </a:r>
            <a:endParaRPr lang="en-US" sz="1200" dirty="0">
              <a:solidFill>
                <a:srgbClr val="222222"/>
              </a:solidFill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27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>
                <a:solidFill>
                  <a:srgbClr val="494949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Families new to Columbus City Schools</a:t>
            </a:r>
            <a:r>
              <a:rPr lang="en-US" sz="1100" dirty="0">
                <a:solidFill>
                  <a:srgbClr val="494949"/>
                </a:solidFill>
                <a:latin typeface="Arial"/>
                <a:ea typeface="Times New Roman" panose="02020603050405020304" pitchFamily="18" charset="0"/>
                <a:cs typeface="Arial"/>
              </a:rPr>
              <a:t>,</a:t>
            </a:r>
            <a:r>
              <a:rPr lang="en-US" sz="1100" dirty="0">
                <a:solidFill>
                  <a:srgbClr val="494949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or re-enrolling back into Columbus City Schools</a:t>
            </a:r>
            <a:r>
              <a:rPr lang="en-US" sz="1100" dirty="0">
                <a:solidFill>
                  <a:srgbClr val="494949"/>
                </a:solidFill>
                <a:latin typeface="Arial"/>
                <a:ea typeface="Times New Roman" panose="02020603050405020304" pitchFamily="18" charset="0"/>
                <a:cs typeface="Arial"/>
              </a:rPr>
              <a:t>,</a:t>
            </a:r>
            <a:r>
              <a:rPr lang="en-US" sz="1100" dirty="0">
                <a:solidFill>
                  <a:srgbClr val="494949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will need to enroll using the CCS Online Registration and schedule an enrollment appointment.  </a:t>
            </a:r>
            <a:r>
              <a:rPr lang="en-US" sz="1100" dirty="0">
                <a:effectLst/>
                <a:latin typeface="Arial"/>
                <a:ea typeface="Calibri" panose="020F0502020204030204" pitchFamily="34" charset="0"/>
                <a:cs typeface="Arial"/>
              </a:rPr>
              <a:t>The main page of the Columbus City Schools' website is where Parents/Guardians </a:t>
            </a:r>
            <a:r>
              <a:rPr lang="en-US" sz="1100" dirty="0">
                <a:latin typeface="Arial"/>
                <a:ea typeface="Calibri" panose="020F0502020204030204" pitchFamily="34" charset="0"/>
                <a:cs typeface="Arial"/>
              </a:rPr>
              <a:t>can </a:t>
            </a:r>
            <a:r>
              <a:rPr lang="en-US" sz="1100" dirty="0" smtClean="0">
                <a:latin typeface="Arial"/>
                <a:ea typeface="Calibri" panose="020F0502020204030204" pitchFamily="34" charset="0"/>
                <a:cs typeface="Arial"/>
              </a:rPr>
              <a:t>find</a:t>
            </a:r>
            <a:r>
              <a:rPr lang="en-US" sz="1100" baseline="0" dirty="0" smtClean="0"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100" dirty="0" smtClean="0">
                <a:effectLst/>
                <a:latin typeface="Arial"/>
                <a:ea typeface="Calibri" panose="020F0502020204030204" pitchFamily="34" charset="0"/>
                <a:cs typeface="Arial"/>
              </a:rPr>
              <a:t>the </a:t>
            </a:r>
            <a:r>
              <a:rPr lang="en-US" sz="1100" dirty="0">
                <a:effectLst/>
                <a:latin typeface="Arial"/>
                <a:ea typeface="Calibri" panose="020F0502020204030204" pitchFamily="34" charset="0"/>
                <a:cs typeface="Arial"/>
              </a:rPr>
              <a:t>Online Registration</a:t>
            </a:r>
            <a:r>
              <a:rPr lang="en-US" sz="1100" dirty="0">
                <a:latin typeface="Arial"/>
                <a:ea typeface="Calibri" panose="020F0502020204030204" pitchFamily="34" charset="0"/>
                <a:cs typeface="Arial"/>
              </a:rPr>
              <a:t> to begin the enrollment process</a:t>
            </a:r>
            <a:r>
              <a:rPr lang="en-US" sz="1100" dirty="0">
                <a:effectLst/>
                <a:latin typeface="Arial"/>
                <a:ea typeface="Calibri" panose="020F0502020204030204" pitchFamily="34" charset="0"/>
                <a:cs typeface="Arial"/>
              </a:rPr>
              <a:t>.</a:t>
            </a:r>
            <a:r>
              <a:rPr lang="en-US" sz="1100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en-US" sz="1100" dirty="0"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The "Enroll Now" heading, located on the main page of the website, will guide families to the Online Registration portal.  Located with the "Enroll Now" page are instructions and a series of menu tabs that list various CCS Enrollment 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options.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37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rial"/>
                <a:ea typeface="Calibri" panose="020F0502020204030204" pitchFamily="34" charset="0"/>
                <a:cs typeface="Arial"/>
              </a:rPr>
              <a:t>Once the "Enroll Now" heading is selected, the Enrollment Page opens and contains </a:t>
            </a:r>
            <a:r>
              <a:rPr lang="en-US" sz="1200" dirty="0" smtClean="0">
                <a:effectLst/>
                <a:latin typeface="Arial"/>
                <a:ea typeface="Calibri" panose="020F0502020204030204" pitchFamily="34" charset="0"/>
                <a:cs typeface="Arial"/>
              </a:rPr>
              <a:t>important </a:t>
            </a:r>
            <a:r>
              <a:rPr lang="en-US" sz="1200" dirty="0">
                <a:effectLst/>
                <a:latin typeface="Arial"/>
                <a:ea typeface="Calibri" panose="020F0502020204030204" pitchFamily="34" charset="0"/>
                <a:cs typeface="Arial"/>
              </a:rPr>
              <a:t>enrollment information. Detailed instructions about Columbus City Schools enrollment procedures are </a:t>
            </a:r>
            <a:r>
              <a:rPr lang="en-US" dirty="0">
                <a:latin typeface="Arial"/>
                <a:ea typeface="Calibri" panose="020F0502020204030204" pitchFamily="34" charset="0"/>
                <a:cs typeface="Arial"/>
              </a:rPr>
              <a:t>also provided</a:t>
            </a:r>
            <a:r>
              <a:rPr lang="en-US" sz="1200" dirty="0">
                <a:effectLst/>
                <a:latin typeface="Arial"/>
                <a:ea typeface="Calibri" panose="020F0502020204030204" pitchFamily="34" charset="0"/>
                <a:cs typeface="Arial"/>
              </a:rPr>
              <a:t>. Applicants are encouraged to </a:t>
            </a:r>
            <a:r>
              <a:rPr lang="en-US" sz="1200" dirty="0" smtClean="0">
                <a:effectLst/>
                <a:latin typeface="Arial"/>
                <a:ea typeface="Calibri" panose="020F0502020204030204" pitchFamily="34" charset="0"/>
                <a:cs typeface="Arial"/>
              </a:rPr>
              <a:t>review</a:t>
            </a:r>
            <a:r>
              <a:rPr lang="en-US" sz="1200" baseline="0" dirty="0" smtClean="0">
                <a:effectLst/>
                <a:latin typeface="Arial"/>
                <a:ea typeface="Calibri" panose="020F0502020204030204" pitchFamily="34" charset="0"/>
                <a:cs typeface="Arial"/>
              </a:rPr>
              <a:t> and explore</a:t>
            </a:r>
            <a:r>
              <a:rPr lang="en-US" sz="1200" dirty="0" smtClean="0"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200" dirty="0">
                <a:effectLst/>
                <a:latin typeface="Arial"/>
                <a:ea typeface="Calibri" panose="020F0502020204030204" pitchFamily="34" charset="0"/>
                <a:cs typeface="Arial"/>
              </a:rPr>
              <a:t>the information contained on the enrollment page to become familiar with enrollment processes and to access the Online Registration Portal.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80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reviewing the information provided about enrollment, click the Speedy Pass button to begin registration. </a:t>
            </a:r>
            <a:r>
              <a:rPr lang="en-US"/>
              <a:t> 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01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be asked a few questions and must provide an email address.  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70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will then send you a verification email with a link to log into to complete registration. You will navigate through a series of pages where you will be asked demographic information about your household.</a:t>
            </a:r>
            <a:r>
              <a:rPr lang="en-US">
                <a:cs typeface="Calibri"/>
              </a:rPr>
              <a:t>  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17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494949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While completing the Online Registration, the required enrollment documents must be uploaded within the Online Registration application</a:t>
            </a:r>
            <a:r>
              <a:rPr lang="en-US">
                <a:solidFill>
                  <a:srgbClr val="494949"/>
                </a:solidFill>
                <a:latin typeface="Arial"/>
                <a:ea typeface="Times New Roman" panose="02020603050405020304" pitchFamily="18" charset="0"/>
                <a:cs typeface="Arial"/>
              </a:rPr>
              <a:t>.</a:t>
            </a:r>
            <a:endParaRPr lang="en-US">
              <a:solidFill>
                <a:srgbClr val="494949"/>
              </a:solidFill>
              <a:latin typeface="Arial"/>
              <a:cs typeface="Arial"/>
            </a:endParaRPr>
          </a:p>
          <a:p>
            <a:pPr marL="0" marR="0"/>
            <a:endParaRPr lang="en-US" sz="1200">
              <a:solidFill>
                <a:srgbClr val="494949"/>
              </a:solidFill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52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page of the Online Registration, has a button that says Click Here to Make an Appointment.  Once you click that button it will take you to the program to schedule your virtual appointment.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2345051-2045-45DA-935E-2E3CA1A69ADC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06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29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94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IA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" y="8793"/>
            <a:ext cx="12177143" cy="68521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77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COLO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" y="8793"/>
            <a:ext cx="12177143" cy="685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5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IA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" y="8793"/>
            <a:ext cx="12177143" cy="68521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504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648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COLO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" y="8793"/>
            <a:ext cx="12177143" cy="685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168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IA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" y="8793"/>
            <a:ext cx="12177143" cy="68521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60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97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1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50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7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1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4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2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77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2345051-2045-45DA-935E-2E3CA1A69ADC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89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905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3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8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9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jpe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ffee_c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28" y="2311925"/>
            <a:ext cx="2866831" cy="2709156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2170607" y="56584"/>
            <a:ext cx="820782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9050">
                  <a:solidFill>
                    <a:prstClr val="black">
                      <a:alpha val="50000"/>
                    </a:prstClr>
                  </a:solidFill>
                  <a:round/>
                </a:ln>
                <a:gradFill>
                  <a:gsLst>
                    <a:gs pos="100000">
                      <a:srgbClr val="DADADA"/>
                    </a:gs>
                    <a:gs pos="0">
                      <a:srgbClr val="F1F1F1"/>
                    </a:gs>
                    <a:gs pos="45000">
                      <a:prstClr val="white"/>
                    </a:gs>
                  </a:gsLst>
                  <a:lin ang="0" scaled="0"/>
                </a:gradFill>
                <a:effectLst>
                  <a:outerShdw blurRad="114300" dist="88900" dir="5400000" algn="tr" rotWithShape="0">
                    <a:prstClr val="black">
                      <a:alpha val="90000"/>
                    </a:prstClr>
                  </a:outerShdw>
                </a:effectLst>
                <a:uLnTx/>
                <a:uFillTx/>
                <a:latin typeface="Lobster" panose="02000506000000020003" pitchFamily="2" charset="0"/>
                <a:ea typeface="+mn-ea"/>
                <a:cs typeface="+mn-cs"/>
              </a:rPr>
              <a:t>Virtual Enrollment Process</a:t>
            </a:r>
          </a:p>
        </p:txBody>
      </p:sp>
      <p:pic>
        <p:nvPicPr>
          <p:cNvPr id="10" name="lapto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2252">
            <a:off x="1050677" y="1567381"/>
            <a:ext cx="7281368" cy="4809993"/>
          </a:xfrm>
          <a:prstGeom prst="rect">
            <a:avLst/>
          </a:prstGeom>
          <a:effectLst>
            <a:outerShdw blurRad="139700" dist="63500" dir="24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https://lh5.googleusercontent.com/FRCKaG4RqMyMjNIx-OdXnyzn6ibEwMHhJYyQMz365UGx2rQzkGSOspnsg1r8dhOK2gV6WefAamaxUFJoJLUY9P05fTmT5VH15E2B0kQA912lqdzU_iSlTdBQZwF1uhOg6y3IWTA6yiI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99" y="5701852"/>
            <a:ext cx="2795502" cy="53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7"/>
    </mc:Choice>
    <mc:Fallback xmlns="">
      <p:transition spd="slow" advTm="10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ble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890">
            <a:off x="2961635" y="719235"/>
            <a:ext cx="6908869" cy="5319732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31" name="coffee_c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38600"/>
            <a:ext cx="2866831" cy="2709156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9214">
            <a:off x="3624440" y="1285734"/>
            <a:ext cx="5659594" cy="425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9372">
        <p14:prism/>
      </p:transition>
    </mc:Choice>
    <mc:Fallback xmlns="">
      <p:transition spd="slow" advTm="29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3314" y="-80318"/>
            <a:ext cx="12591536" cy="70680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3"/>
    </mc:Choice>
    <mc:Fallback xmlns="">
      <p:transition spd="slow" advTm="1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103" y="-148281"/>
            <a:ext cx="12486503" cy="72264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9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4"/>
    </mc:Choice>
    <mc:Fallback xmlns="">
      <p:transition spd="slow" advTm="1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8351"/>
            <a:ext cx="3655742" cy="4874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38" y="2591429"/>
            <a:ext cx="2057086" cy="41141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TFREEM~1\AppData\Local\Temp\SNAGHTMLd524fa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24" y="2591429"/>
            <a:ext cx="627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4"/>
    </mc:Choice>
    <mc:Fallback xmlns="">
      <p:transition spd="slow" advTm="2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883" y="-259491"/>
            <a:ext cx="12750494" cy="74943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4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4"/>
    </mc:Choice>
    <mc:Fallback xmlns="">
      <p:transition spd="slow" advTm="37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/>
              <a:t>THANK YOU FOR TAKING THE TIME TO VISIT AND TOUR THE COLUMBUS CITY SCHOOLS’ VIRTUAL ENROLLMENT SITE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72706" y="2286000"/>
            <a:ext cx="4022725" cy="40227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6"/>
    </mc:Choice>
    <mc:Fallback xmlns="">
      <p:transition spd="slow" advTm="1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ffee_c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2" y="4120099"/>
            <a:ext cx="2866831" cy="2709156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33" name="table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5706">
            <a:off x="4474172" y="1710699"/>
            <a:ext cx="5624074" cy="4330458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32" name="phon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114">
            <a:off x="3195035" y="2339764"/>
            <a:ext cx="1999440" cy="3955032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2590800" y="56586"/>
            <a:ext cx="70866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9050">
                  <a:solidFill>
                    <a:prstClr val="black">
                      <a:alpha val="50000"/>
                    </a:prstClr>
                  </a:solidFill>
                  <a:round/>
                </a:ln>
                <a:gradFill>
                  <a:gsLst>
                    <a:gs pos="100000">
                      <a:srgbClr val="DADADA"/>
                    </a:gs>
                    <a:gs pos="0">
                      <a:srgbClr val="F1F1F1"/>
                    </a:gs>
                    <a:gs pos="45000">
                      <a:prstClr val="white"/>
                    </a:gs>
                  </a:gsLst>
                  <a:lin ang="0" scaled="0"/>
                </a:gradFill>
                <a:effectLst>
                  <a:outerShdw blurRad="114300" dist="88900" dir="5400000" algn="tr" rotWithShape="0">
                    <a:prstClr val="black">
                      <a:alpha val="90000"/>
                    </a:prstClr>
                  </a:outerShdw>
                </a:effectLst>
                <a:uLnTx/>
                <a:uFillTx/>
                <a:latin typeface="Lobster" panose="02000506000000020003" pitchFamily="2" charset="0"/>
                <a:ea typeface="+mn-ea"/>
                <a:cs typeface="+mn-cs"/>
              </a:rPr>
              <a:t>Virtual Enrollment Process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8899">
            <a:off x="3469636" y="3711631"/>
            <a:ext cx="1514859" cy="1514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404092">
            <a:off x="6070297" y="2301096"/>
            <a:ext cx="259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Complete Enrollment from the comfort of your own home or anywhere there is internet service.</a:t>
            </a:r>
          </a:p>
        </p:txBody>
      </p:sp>
      <p:pic>
        <p:nvPicPr>
          <p:cNvPr id="15" name="Picture 2" descr="https://lh5.googleusercontent.com/FRCKaG4RqMyMjNIx-OdXnyzn6ibEwMHhJYyQMz365UGx2rQzkGSOspnsg1r8dhOK2gV6WefAamaxUFJoJLUY9P05fTmT5VH15E2B0kQA912lqdzU_iSlTdBQZwF1uhOg6y3IWTA6yiI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883" y="5747946"/>
            <a:ext cx="2920303" cy="56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8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70"/>
    </mc:Choice>
    <mc:Fallback xmlns="">
      <p:transition spd="slow" advTm="41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FE98D-C091-42CF-A112-10F41194CB1B}"/>
              </a:ext>
            </a:extLst>
          </p:cNvPr>
          <p:cNvPicPr/>
          <p:nvPr/>
        </p:nvPicPr>
        <p:blipFill rotWithShape="1">
          <a:blip r:embed="rId5"/>
          <a:srcRect t="11173" r="1157" b="9341"/>
          <a:stretch/>
        </p:blipFill>
        <p:spPr bwMode="auto">
          <a:xfrm>
            <a:off x="-38099" y="0"/>
            <a:ext cx="122682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62A2D03-046E-475E-A400-DDDF884E1408}"/>
              </a:ext>
            </a:extLst>
          </p:cNvPr>
          <p:cNvSpPr/>
          <p:nvPr/>
        </p:nvSpPr>
        <p:spPr>
          <a:xfrm>
            <a:off x="6902195" y="786383"/>
            <a:ext cx="981075" cy="3429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9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9"/>
    </mc:Choice>
    <mc:Fallback xmlns="">
      <p:transition spd="slow" advTm="5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ble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890">
            <a:off x="2961635" y="719235"/>
            <a:ext cx="6908869" cy="5319732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31" name="coffee_c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38600"/>
            <a:ext cx="2866831" cy="2709156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86353B-6F6F-4F2B-A4FC-46ECBE90E2DF}"/>
              </a:ext>
            </a:extLst>
          </p:cNvPr>
          <p:cNvPicPr/>
          <p:nvPr/>
        </p:nvPicPr>
        <p:blipFill rotWithShape="1">
          <a:blip r:embed="rId7"/>
          <a:srcRect t="9815" r="1" b="7418"/>
          <a:stretch/>
        </p:blipFill>
        <p:spPr bwMode="auto">
          <a:xfrm rot="311384">
            <a:off x="3667583" y="1301953"/>
            <a:ext cx="5443675" cy="4091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04"/>
    </mc:Choice>
    <mc:Fallback xmlns="">
      <p:transition spd="slow" advTm="3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on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649">
            <a:off x="5385558" y="1171440"/>
            <a:ext cx="2434932" cy="4816466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11" name="coffee_dar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81" y="474562"/>
            <a:ext cx="2795678" cy="2641915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64693">
            <a:off x="5912461" y="2628667"/>
            <a:ext cx="1381125" cy="14668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85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1"/>
    </mc:Choice>
    <mc:Fallback xmlns="">
      <p:transition spd="slow" advTm="2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3568" y="-105032"/>
            <a:ext cx="12480325" cy="71094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6"/>
    </mc:Choice>
    <mc:Fallback xmlns="">
      <p:transition spd="slow" advTm="14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ots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0" y="3920358"/>
            <a:ext cx="5497340" cy="2937641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5" name="table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2592" y="799208"/>
            <a:ext cx="5624074" cy="4330458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8" name="lapto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40761"/>
            <a:ext cx="6290689" cy="4155561"/>
          </a:xfrm>
          <a:prstGeom prst="rect">
            <a:avLst/>
          </a:prstGeom>
          <a:effectLst>
            <a:outerShdw blurRad="139700" dist="63500" dir="24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5882" y="724829"/>
            <a:ext cx="3457494" cy="4572001"/>
          </a:xfrm>
          <a:prstGeom prst="rect">
            <a:avLst/>
          </a:prstGeom>
        </p:spPr>
      </p:pic>
      <p:pic>
        <p:nvPicPr>
          <p:cNvPr id="4" name="phon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138" y="340728"/>
            <a:ext cx="1999440" cy="3955032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9552" y="802888"/>
            <a:ext cx="1773044" cy="30219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8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6"/>
    </mc:Choice>
    <mc:Fallback xmlns="">
      <p:transition spd="slow" advTm="24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ffee_dar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2795678" cy="2641915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169">
            <a:off x="205320" y="1857403"/>
            <a:ext cx="5007936" cy="3201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0080" y="5272234"/>
            <a:ext cx="2292350" cy="723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748044"/>
            <a:ext cx="5932449" cy="4090952"/>
          </a:xfrm>
          <a:prstGeom prst="rect">
            <a:avLst/>
          </a:prstGeom>
        </p:spPr>
      </p:pic>
      <p:pic>
        <p:nvPicPr>
          <p:cNvPr id="6" name="lapto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149">
            <a:off x="5432243" y="680382"/>
            <a:ext cx="7281368" cy="4809993"/>
          </a:xfrm>
          <a:prstGeom prst="rect">
            <a:avLst/>
          </a:prstGeom>
          <a:effectLst>
            <a:outerShdw blurRad="139700" dist="63500" dir="24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executive p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00901">
            <a:off x="3375587" y="4802493"/>
            <a:ext cx="3091405" cy="328873"/>
          </a:xfrm>
          <a:prstGeom prst="rect">
            <a:avLst/>
          </a:prstGeom>
          <a:effectLst>
            <a:outerShdw blurRad="88900" dist="635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8"/>
    </mc:Choice>
    <mc:Fallback xmlns="">
      <p:transition spd="slow" advTm="2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6816" y="-111211"/>
            <a:ext cx="12492681" cy="70804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21"/>
    </mc:Choice>
    <mc:Fallback xmlns="">
      <p:transition spd="slow" advTm="33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sleek_elemen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CC00"/>
      </a:accent2>
      <a:accent3>
        <a:srgbClr val="080808"/>
      </a:accent3>
      <a:accent4>
        <a:srgbClr val="EFD643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sleek_elemen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CC00"/>
      </a:accent2>
      <a:accent3>
        <a:srgbClr val="080808"/>
      </a:accent3>
      <a:accent4>
        <a:srgbClr val="EFD643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08649C8288042840692B1C2F204B0" ma:contentTypeVersion="13" ma:contentTypeDescription="Create a new document." ma:contentTypeScope="" ma:versionID="25ae00a767b8a10af915453a3d377d79">
  <xsd:schema xmlns:xsd="http://www.w3.org/2001/XMLSchema" xmlns:xs="http://www.w3.org/2001/XMLSchema" xmlns:p="http://schemas.microsoft.com/office/2006/metadata/properties" xmlns:ns3="1b29cce6-c01a-477d-9007-fc484ed5f1e0" xmlns:ns4="61ad9455-3568-4ff5-85f5-720162f6100b" targetNamespace="http://schemas.microsoft.com/office/2006/metadata/properties" ma:root="true" ma:fieldsID="81fa7eb5564bb1c7cf630e0a1ca4fbe5" ns3:_="" ns4:_="">
    <xsd:import namespace="1b29cce6-c01a-477d-9007-fc484ed5f1e0"/>
    <xsd:import namespace="61ad9455-3568-4ff5-85f5-720162f6100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9cce6-c01a-477d-9007-fc484ed5f1e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d9455-3568-4ff5-85f5-720162f610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EEEC25-C4BF-4C89-BC82-D1BC3E138E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C32089-EEF1-428F-9237-E25BDFABF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29cce6-c01a-477d-9007-fc484ed5f1e0"/>
    <ds:schemaRef ds:uri="61ad9455-3568-4ff5-85f5-720162f610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BA2EF2-A322-4414-9483-8B8C1857B078}">
  <ds:schemaRefs>
    <ds:schemaRef ds:uri="http://www.w3.org/XML/1998/namespace"/>
    <ds:schemaRef ds:uri="http://purl.org/dc/elements/1.1/"/>
    <ds:schemaRef ds:uri="http://purl.org/dc/terms/"/>
    <ds:schemaRef ds:uri="61ad9455-3568-4ff5-85f5-720162f6100b"/>
    <ds:schemaRef ds:uri="1b29cce6-c01a-477d-9007-fc484ed5f1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</TotalTime>
  <Words>408</Words>
  <Application>Microsoft Office PowerPoint</Application>
  <PresentationFormat>Widescreen</PresentationFormat>
  <Paragraphs>39</Paragraphs>
  <Slides>15</Slides>
  <Notes>14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Impact</vt:lpstr>
      <vt:lpstr>Lobster</vt:lpstr>
      <vt:lpstr>Tahoma</vt:lpstr>
      <vt:lpstr>Times New Roman</vt:lpstr>
      <vt:lpstr>Tw Cen MT</vt:lpstr>
      <vt:lpstr>Tw Cen MT Condensed</vt:lpstr>
      <vt:lpstr>Wingdings 3</vt:lpstr>
      <vt:lpstr>Integral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TAKING THE TIME TO VISIT AND TOUR THE COLUMBUS CITY SCHOOLS’ VIRTUAL ENROLLMENT 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Taylor</dc:creator>
  <cp:keywords>12/15</cp:keywords>
  <cp:lastModifiedBy>Tonya L Freeman</cp:lastModifiedBy>
  <cp:revision>25</cp:revision>
  <dcterms:created xsi:type="dcterms:W3CDTF">2020-07-10T17:31:03Z</dcterms:created>
  <dcterms:modified xsi:type="dcterms:W3CDTF">2020-12-15T20:30:25Z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0x01010080608649C8288042840692B1C2F204B0</vt:lpwstr>
  </property>
</Properties>
</file>